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9" r:id="rId2"/>
    <p:sldId id="260" r:id="rId3"/>
  </p:sldIdLst>
  <p:sldSz cx="9144000" cy="6858000" type="screen4x3"/>
  <p:notesSz cx="6797675" cy="9926638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0">
          <p15:clr>
            <a:srgbClr val="A4A3A4"/>
          </p15:clr>
        </p15:guide>
        <p15:guide id="2" orient="horz" pos="1117">
          <p15:clr>
            <a:srgbClr val="A4A3A4"/>
          </p15:clr>
        </p15:guide>
        <p15:guide id="3" orient="horz" pos="4201">
          <p15:clr>
            <a:srgbClr val="A4A3A4"/>
          </p15:clr>
        </p15:guide>
        <p15:guide id="4" orient="horz" pos="3884">
          <p15:clr>
            <a:srgbClr val="A4A3A4"/>
          </p15:clr>
        </p15:guide>
        <p15:guide id="5" orient="horz" pos="2160">
          <p15:clr>
            <a:srgbClr val="A4A3A4"/>
          </p15:clr>
        </p15:guide>
        <p15:guide id="6" orient="horz" pos="1344">
          <p15:clr>
            <a:srgbClr val="A4A3A4"/>
          </p15:clr>
        </p15:guide>
        <p15:guide id="7" pos="2880">
          <p15:clr>
            <a:srgbClr val="A4A3A4"/>
          </p15:clr>
        </p15:guide>
        <p15:guide id="8" pos="249">
          <p15:clr>
            <a:srgbClr val="A4A3A4"/>
          </p15:clr>
        </p15:guide>
        <p15:guide id="9" pos="551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25" d="100"/>
          <a:sy n="125" d="100"/>
        </p:scale>
        <p:origin x="1194" y="108"/>
      </p:cViewPr>
      <p:guideLst>
        <p:guide orient="horz" pos="210"/>
        <p:guide orient="horz" pos="1117"/>
        <p:guide orient="horz" pos="4201"/>
        <p:guide orient="horz" pos="3884"/>
        <p:guide orient="horz" pos="2160"/>
        <p:guide orient="horz" pos="1344"/>
        <p:guide pos="2880"/>
        <p:guide pos="249"/>
        <p:guide pos="5511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6" d="100"/>
          <a:sy n="86" d="100"/>
        </p:scale>
        <p:origin x="-3762" y="-9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5230EC2-CBBF-477F-9F91-AE5FB07E4DF7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C6A0B4D7-4729-4B4C-BF51-99830B236089}" type="pres">
      <dgm:prSet presAssocID="{85230EC2-CBBF-477F-9F91-AE5FB07E4DF7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i-FI"/>
        </a:p>
      </dgm:t>
    </dgm:pt>
  </dgm:ptLst>
  <dgm:cxnLst>
    <dgm:cxn modelId="{7EF0B2D7-D28B-47DA-8520-A1B45CC144DA}" type="presOf" srcId="{85230EC2-CBBF-477F-9F91-AE5FB07E4DF7}" destId="{C6A0B4D7-4729-4B4C-BF51-99830B236089}" srcOrd="0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 sz="10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D2ADF9-6C8D-4CA6-A279-E54001BFF8B5}" type="datetimeFigureOut">
              <a:rPr lang="fi-FI" sz="100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1.4.2014</a:t>
            </a:fld>
            <a:endParaRPr lang="fi-FI" sz="10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 sz="10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49B7A5-D53B-428C-A9FC-1F36D0CABBFB}" type="slidenum">
              <a:rPr lang="fi-FI" sz="100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‹#›</a:t>
            </a:fld>
            <a:endParaRPr lang="fi-FI" sz="10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93589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941918D-72E4-4156-BFCC-9401C9944C97}" type="datetimeFigureOut">
              <a:rPr lang="fi-FI" smtClean="0"/>
              <a:pPr/>
              <a:t>1.4.2014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0536F7A-C805-42C3-96F9-6F91AC6C07A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687054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345223"/>
            <a:ext cx="2689372" cy="41948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287" y="1628775"/>
            <a:ext cx="8353425" cy="1584201"/>
          </a:xfrm>
          <a:noFill/>
        </p:spPr>
        <p:txBody>
          <a:bodyPr lIns="72000" tIns="36000" rIns="72000" bIns="36000"/>
          <a:lstStyle>
            <a:lvl1pPr>
              <a:defRPr sz="4800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5287" y="3212976"/>
            <a:ext cx="8353425" cy="1152128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A820C44-D2BD-4A97-9546-5B0165B5AC98}" type="datetime1">
              <a:rPr lang="fi-FI" smtClean="0"/>
              <a:t>1.4.2014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Esityksen / esittäjän nimi</a:t>
            </a: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2F28AB7-2E65-436F-A276-2186638B708E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72929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 with picture 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2"/>
          <p:cNvSpPr>
            <a:spLocks noGrp="1"/>
          </p:cNvSpPr>
          <p:nvPr>
            <p:ph type="pic" idx="14"/>
          </p:nvPr>
        </p:nvSpPr>
        <p:spPr>
          <a:xfrm>
            <a:off x="0" y="0"/>
            <a:ext cx="4499992" cy="6858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fi-FI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4009" y="333375"/>
            <a:ext cx="4104704" cy="1007394"/>
          </a:xfrm>
        </p:spPr>
        <p:txBody>
          <a:bodyPr lIns="72000" rIns="288000"/>
          <a:lstStyle>
            <a:lvl1pPr algn="l">
              <a:defRPr>
                <a:solidFill>
                  <a:schemeClr val="accent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4007" y="1773238"/>
            <a:ext cx="4104705" cy="439261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44208" y="6453189"/>
            <a:ext cx="1872208" cy="215900"/>
          </a:xfrm>
        </p:spPr>
        <p:txBody>
          <a:bodyPr/>
          <a:lstStyle>
            <a:lvl1pPr algn="r">
              <a:defRPr/>
            </a:lvl1pPr>
          </a:lstStyle>
          <a:p>
            <a:fld id="{DDE7EA43-93E4-489B-BC9C-A4AF5D9E181F}" type="datetime1">
              <a:rPr lang="fi-FI" smtClean="0"/>
              <a:t>1.4.2014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288" y="6453188"/>
            <a:ext cx="6048920" cy="215900"/>
          </a:xfrm>
        </p:spPr>
        <p:txBody>
          <a:bodyPr/>
          <a:lstStyle>
            <a:lvl1pPr algn="l">
              <a:defRPr/>
            </a:lvl1pPr>
          </a:lstStyle>
          <a:p>
            <a:r>
              <a:rPr lang="fi-FI" smtClean="0"/>
              <a:t>Esityksen / esittäjän nimi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16417" y="6453188"/>
            <a:ext cx="432296" cy="215900"/>
          </a:xfrm>
        </p:spPr>
        <p:txBody>
          <a:bodyPr/>
          <a:lstStyle>
            <a:lvl1pPr algn="r">
              <a:defRPr/>
            </a:lvl1pPr>
          </a:lstStyle>
          <a:p>
            <a:fld id="{42F28AB7-2E65-436F-A276-2186638B708E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3069" y="345801"/>
            <a:ext cx="188317" cy="288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0366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"/>
          <p:cNvSpPr>
            <a:spLocks noGrp="1"/>
          </p:cNvSpPr>
          <p:nvPr>
            <p:ph type="pic" idx="14"/>
          </p:nvPr>
        </p:nvSpPr>
        <p:spPr>
          <a:xfrm>
            <a:off x="0" y="1484784"/>
            <a:ext cx="9144000" cy="5373216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fi-FI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43EE8-FF63-446D-AED6-C3FAB681E802}" type="datetime1">
              <a:rPr lang="fi-FI" smtClean="0"/>
              <a:t>1.4.2014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Esityksen / esittäjän nimi</a:t>
            </a:r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28AB7-2E65-436F-A276-2186638B708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37673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F37DF-C659-4947-AE1C-17FECB08DBAF}" type="datetime1">
              <a:rPr lang="fi-FI" smtClean="0"/>
              <a:t>1.4.2014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Esityksen / esittäjän nimi</a:t>
            </a:r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28AB7-2E65-436F-A276-2186638B708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51407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1F8E7-C939-452B-9D70-9C235234AAB8}" type="datetime1">
              <a:rPr lang="fi-FI" smtClean="0"/>
              <a:t>1.4.2014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Esityksen / esittäjän nimi</a:t>
            </a:r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28AB7-2E65-436F-A276-2186638B708E}" type="slidenum">
              <a:rPr lang="fi-FI" smtClean="0"/>
              <a:t>‹#›</a:t>
            </a:fld>
            <a:endParaRPr lang="fi-FI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3069" y="345801"/>
            <a:ext cx="188317" cy="288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3741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E2B0E-ACBA-4329-A16F-9F64022D348E}" type="datetime1">
              <a:rPr lang="fi-FI" smtClean="0"/>
              <a:t>1.4.2014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Esityksen / esittäjän nimi</a:t>
            </a: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28AB7-2E65-436F-A276-2186638B708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6094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san ylätunnist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8D19363-7143-4AB6-9521-B73AEE72A55F}" type="datetime1">
              <a:rPr lang="fi-FI" smtClean="0"/>
              <a:t>1.4.2014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Esityksen / esittäjän nimi</a:t>
            </a: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2F28AB7-2E65-436F-A276-2186638B708E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395287" y="2636899"/>
            <a:ext cx="8353425" cy="1584201"/>
          </a:xfrm>
          <a:noFill/>
        </p:spPr>
        <p:txBody>
          <a:bodyPr lIns="72000" tIns="36000" rIns="72000" bIns="36000" anchor="ctr" anchorCtr="0"/>
          <a:lstStyle>
            <a:lvl1pPr>
              <a:defRPr sz="4800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3069" y="345801"/>
            <a:ext cx="188318" cy="288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4953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395287" y="2636899"/>
            <a:ext cx="8353425" cy="1584201"/>
          </a:xfrm>
          <a:noFill/>
        </p:spPr>
        <p:txBody>
          <a:bodyPr lIns="72000" tIns="36000" rIns="72000" bIns="36000" anchor="ctr" anchorCtr="0"/>
          <a:lstStyle>
            <a:lvl1pPr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C9B10-38D3-4AB1-ACE9-4168F34B4982}" type="datetime1">
              <a:rPr lang="fi-FI" smtClean="0"/>
              <a:t>1.4.2014</a:t>
            </a:fld>
            <a:endParaRPr lang="fi-FI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Esityksen / esittäjän nimi</a:t>
            </a:r>
            <a:endParaRPr lang="fi-FI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28AB7-2E65-436F-A276-2186638B708E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3069" y="345801"/>
            <a:ext cx="188317" cy="288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3938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287" y="2133600"/>
            <a:ext cx="8353425" cy="403225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EC649-8744-46E6-8245-FF09F2D96601}" type="datetime1">
              <a:rPr lang="fi-FI" smtClean="0"/>
              <a:t>1.4.2014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Esityksen / esittäjän nimi</a:t>
            </a: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28AB7-2E65-436F-A276-2186638B708E}" type="slidenum">
              <a:rPr lang="fi-FI" smtClean="0"/>
              <a:t>‹#›</a:t>
            </a:fld>
            <a:endParaRPr lang="fi-FI"/>
          </a:p>
        </p:txBody>
      </p:sp>
      <p:sp>
        <p:nvSpPr>
          <p:cNvPr id="7" name="Text Placeholder 2"/>
          <p:cNvSpPr>
            <a:spLocks noGrp="1"/>
          </p:cNvSpPr>
          <p:nvPr>
            <p:ph type="body" idx="13"/>
          </p:nvPr>
        </p:nvSpPr>
        <p:spPr>
          <a:xfrm>
            <a:off x="395287" y="1773237"/>
            <a:ext cx="8353425" cy="360363"/>
          </a:xfrm>
        </p:spPr>
        <p:txBody>
          <a:bodyPr anchor="b"/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3480554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5288" y="1773238"/>
            <a:ext cx="4100512" cy="4392612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1773238"/>
            <a:ext cx="4100513" cy="4392612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A48C-B1AC-4C96-A704-3D872F0988F9}" type="datetime1">
              <a:rPr lang="fi-FI" smtClean="0"/>
              <a:t>1.4.2014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Esityksen / esittäjän nimi</a:t>
            </a:r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28AB7-2E65-436F-A276-2186638B708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14280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5288" y="1773237"/>
            <a:ext cx="4102100" cy="360363"/>
          </a:xfrm>
        </p:spPr>
        <p:txBody>
          <a:bodyPr anchor="b"/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288" y="2133600"/>
            <a:ext cx="4102100" cy="403224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73237"/>
            <a:ext cx="4103688" cy="360363"/>
          </a:xfrm>
        </p:spPr>
        <p:txBody>
          <a:bodyPr anchor="b"/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33600"/>
            <a:ext cx="4103688" cy="403224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0BB35-8AF6-4DA5-B6DB-F1062AF5D10D}" type="datetime1">
              <a:rPr lang="fi-FI" smtClean="0"/>
              <a:t>1.4.2014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Esityksen / esittäjän nimi</a:t>
            </a:r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28AB7-2E65-436F-A276-2186638B708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79359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287" y="2133600"/>
            <a:ext cx="8353425" cy="403225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45A77-7FB9-4937-BA85-02CC4F7A44A2}" type="datetime1">
              <a:rPr lang="fi-FI" smtClean="0"/>
              <a:t>1.4.2014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Esityksen / esittäjän nimi</a:t>
            </a: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28AB7-2E65-436F-A276-2186638B708E}" type="slidenum">
              <a:rPr lang="fi-FI" smtClean="0"/>
              <a:t>‹#›</a:t>
            </a:fld>
            <a:endParaRPr lang="fi-FI"/>
          </a:p>
        </p:txBody>
      </p:sp>
      <p:sp>
        <p:nvSpPr>
          <p:cNvPr id="7" name="Text Placeholder 2"/>
          <p:cNvSpPr>
            <a:spLocks noGrp="1"/>
          </p:cNvSpPr>
          <p:nvPr>
            <p:ph type="body" idx="13"/>
          </p:nvPr>
        </p:nvSpPr>
        <p:spPr>
          <a:xfrm>
            <a:off x="395287" y="1773237"/>
            <a:ext cx="8353425" cy="360363"/>
          </a:xfrm>
        </p:spPr>
        <p:txBody>
          <a:bodyPr anchor="b"/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3069" y="345801"/>
            <a:ext cx="188317" cy="288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335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 with picture 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2"/>
          <p:cNvSpPr>
            <a:spLocks noGrp="1"/>
          </p:cNvSpPr>
          <p:nvPr>
            <p:ph type="pic" idx="14"/>
          </p:nvPr>
        </p:nvSpPr>
        <p:spPr>
          <a:xfrm>
            <a:off x="4644008" y="0"/>
            <a:ext cx="4499992" cy="6858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fi-FI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9" y="333375"/>
            <a:ext cx="4104704" cy="1007394"/>
          </a:xfrm>
        </p:spPr>
        <p:txBody>
          <a:bodyPr lIns="72000" rIns="72000"/>
          <a:lstStyle>
            <a:lvl1pPr algn="l">
              <a:defRPr>
                <a:solidFill>
                  <a:schemeClr val="accent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287" y="1773238"/>
            <a:ext cx="4104705" cy="439261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8839E-094D-4B0A-AFFF-C0B6750B84A6}" type="datetime1">
              <a:rPr lang="fi-FI" smtClean="0"/>
              <a:t>1.4.2014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Esityksen / esittäjän nimi</a:t>
            </a: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28AB7-2E65-436F-A276-2186638B708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77157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9144000" cy="14847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95288" y="333375"/>
            <a:ext cx="8353425" cy="1007394"/>
          </a:xfrm>
          <a:prstGeom prst="rect">
            <a:avLst/>
          </a:prstGeom>
          <a:noFill/>
        </p:spPr>
        <p:txBody>
          <a:bodyPr vert="horz" lIns="288000" tIns="36000" rIns="288000" bIns="36000" rtlCol="0" anchor="b" anchorCtr="0">
            <a:noAutofit/>
          </a:bodyPr>
          <a:lstStyle/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5287" y="1773238"/>
            <a:ext cx="8353425" cy="4392612"/>
          </a:xfrm>
          <a:prstGeom prst="rect">
            <a:avLst/>
          </a:prstGeom>
        </p:spPr>
        <p:txBody>
          <a:bodyPr vert="horz" lIns="72000" tIns="36000" rIns="72000" bIns="36000" rtlCol="0">
            <a:no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7584" y="6453189"/>
            <a:ext cx="1872208" cy="2159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BF71914-5F0E-4021-9F25-88E745C0B839}" type="datetime1">
              <a:rPr lang="fi-FI" smtClean="0"/>
              <a:t>1.4.2014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99793" y="6453188"/>
            <a:ext cx="6048920" cy="2159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fi-FI" smtClean="0"/>
              <a:t>Esityksen / esittäjän nimi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5289" y="6453188"/>
            <a:ext cx="432296" cy="2159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2F28AB7-2E65-436F-A276-2186638B708E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3069" y="345801"/>
            <a:ext cx="188318" cy="288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5144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60" r:id="rId5"/>
    <p:sldLayoutId id="2147483652" r:id="rId6"/>
    <p:sldLayoutId id="2147483653" r:id="rId7"/>
    <p:sldLayoutId id="2147483661" r:id="rId8"/>
    <p:sldLayoutId id="2147483662" r:id="rId9"/>
    <p:sldLayoutId id="2147483663" r:id="rId10"/>
    <p:sldLayoutId id="2147483664" r:id="rId11"/>
    <p:sldLayoutId id="2147483654" r:id="rId12"/>
    <p:sldLayoutId id="2147483655" r:id="rId13"/>
  </p:sldLayoutIdLst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66700" indent="-266700" algn="l" defTabSz="914400" rtl="0" eaLnBrk="1" latinLnBrk="0" hangingPunct="1">
        <a:spcBef>
          <a:spcPts val="0"/>
        </a:spcBef>
        <a:spcAft>
          <a:spcPts val="400"/>
        </a:spcAft>
        <a:buClr>
          <a:schemeClr val="accent1"/>
        </a:buClr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39750" indent="-273050" algn="l" defTabSz="914400" rtl="0" eaLnBrk="1" latinLnBrk="0" hangingPunct="1">
        <a:spcBef>
          <a:spcPts val="0"/>
        </a:spcBef>
        <a:spcAft>
          <a:spcPts val="400"/>
        </a:spcAft>
        <a:buClr>
          <a:schemeClr val="accent1"/>
        </a:buClr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06450" indent="-266700" algn="l" defTabSz="914400" rtl="0" eaLnBrk="1" latinLnBrk="0" hangingPunct="1">
        <a:spcBef>
          <a:spcPts val="0"/>
        </a:spcBef>
        <a:spcAft>
          <a:spcPts val="400"/>
        </a:spcAft>
        <a:buClr>
          <a:schemeClr val="accent1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71563" indent="-265113" algn="l" defTabSz="914400" rtl="0" eaLnBrk="1" latinLnBrk="0" hangingPunct="1">
        <a:spcBef>
          <a:spcPts val="0"/>
        </a:spcBef>
        <a:spcAft>
          <a:spcPts val="400"/>
        </a:spcAft>
        <a:buClr>
          <a:schemeClr val="accent1"/>
        </a:buClr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46200" indent="-274638" algn="l" defTabSz="914400" rtl="0" eaLnBrk="1" latinLnBrk="0" hangingPunct="1">
        <a:spcBef>
          <a:spcPts val="0"/>
        </a:spcBef>
        <a:spcAft>
          <a:spcPts val="400"/>
        </a:spcAft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28AB7-2E65-436F-A276-2186638B708E}" type="slidenum">
              <a:rPr lang="fi-FI" sz="12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1</a:t>
            </a:fld>
            <a:endParaRPr lang="fi-FI" sz="12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7" name="Kaaviokuva 6"/>
          <p:cNvGraphicFramePr/>
          <p:nvPr>
            <p:extLst>
              <p:ext uri="{D42A27DB-BD31-4B8C-83A1-F6EECF244321}">
                <p14:modId xmlns:p14="http://schemas.microsoft.com/office/powerpoint/2010/main" val="3460024342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Suorakulmio 7"/>
          <p:cNvSpPr/>
          <p:nvPr/>
        </p:nvSpPr>
        <p:spPr>
          <a:xfrm>
            <a:off x="2555776" y="1988840"/>
            <a:ext cx="4032448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2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Suorakulmio 14"/>
          <p:cNvSpPr/>
          <p:nvPr/>
        </p:nvSpPr>
        <p:spPr>
          <a:xfrm>
            <a:off x="2405276" y="1376772"/>
            <a:ext cx="4182948" cy="50405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VALTIONAPU</a:t>
            </a:r>
            <a:endParaRPr lang="fi-FI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17" name="Taulukko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5034240"/>
              </p:ext>
            </p:extLst>
          </p:nvPr>
        </p:nvGraphicFramePr>
        <p:xfrm>
          <a:off x="1547664" y="2888940"/>
          <a:ext cx="6096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i-FI" sz="1600" b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KIRKON</a:t>
                      </a:r>
                      <a:r>
                        <a:rPr lang="fi-FI" sz="1600" b="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KESKUSRAHASTO</a:t>
                      </a:r>
                      <a:endParaRPr lang="fi-FI" sz="1600" b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8" name="Taulukko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3459993"/>
              </p:ext>
            </p:extLst>
          </p:nvPr>
        </p:nvGraphicFramePr>
        <p:xfrm>
          <a:off x="1547664" y="3238180"/>
          <a:ext cx="6096000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fi-FI" sz="1600" b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HAUTAUSTOIMI</a:t>
                      </a:r>
                    </a:p>
                    <a:p>
                      <a:r>
                        <a:rPr lang="fi-FI" sz="1600" b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107 milj.</a:t>
                      </a:r>
                      <a:endParaRPr lang="fi-FI" sz="1600" b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b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VÄESTÖKIRJANPITO</a:t>
                      </a:r>
                    </a:p>
                    <a:p>
                      <a:r>
                        <a:rPr lang="fi-FI" sz="1600" b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r>
                        <a:rPr lang="fi-FI" sz="1600" b="0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milj.</a:t>
                      </a:r>
                      <a:endParaRPr lang="fi-FI" sz="1600" b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600" b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KULTTUURIPERINTÖ</a:t>
                      </a:r>
                    </a:p>
                    <a:p>
                      <a:r>
                        <a:rPr lang="fi-FI" sz="1600" b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 milj.</a:t>
                      </a:r>
                      <a:endParaRPr lang="fi-FI" sz="1600" b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20" name="Suora nuoliyhdysviiva 19"/>
          <p:cNvCxnSpPr/>
          <p:nvPr/>
        </p:nvCxnSpPr>
        <p:spPr>
          <a:xfrm>
            <a:off x="4355976" y="1878280"/>
            <a:ext cx="0" cy="1000316"/>
          </a:xfrm>
          <a:prstGeom prst="straightConnector1">
            <a:avLst/>
          </a:prstGeom>
          <a:ln w="63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uora nuoliyhdysviiva 21"/>
          <p:cNvCxnSpPr/>
          <p:nvPr/>
        </p:nvCxnSpPr>
        <p:spPr>
          <a:xfrm flipV="1">
            <a:off x="788338" y="3030178"/>
            <a:ext cx="747903" cy="2024948"/>
          </a:xfrm>
          <a:prstGeom prst="straightConnector1">
            <a:avLst/>
          </a:prstGeom>
          <a:ln w="63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kstiruutu 22"/>
          <p:cNvSpPr txBox="1"/>
          <p:nvPr/>
        </p:nvSpPr>
        <p:spPr>
          <a:xfrm>
            <a:off x="140214" y="4116380"/>
            <a:ext cx="9074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48 milj.</a:t>
            </a:r>
          </a:p>
        </p:txBody>
      </p:sp>
      <p:sp>
        <p:nvSpPr>
          <p:cNvPr id="25" name="Tekstiruutu 24"/>
          <p:cNvSpPr txBox="1"/>
          <p:nvPr/>
        </p:nvSpPr>
        <p:spPr>
          <a:xfrm>
            <a:off x="144016" y="5064161"/>
            <a:ext cx="14401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PERUSMAKSU</a:t>
            </a:r>
          </a:p>
          <a:p>
            <a:pPr algn="ctr"/>
            <a:r>
              <a:rPr lang="fi-FI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7,50 %</a:t>
            </a:r>
          </a:p>
        </p:txBody>
      </p:sp>
      <p:cxnSp>
        <p:nvCxnSpPr>
          <p:cNvPr id="27" name="Suora nuoliyhdysviiva 26"/>
          <p:cNvCxnSpPr/>
          <p:nvPr/>
        </p:nvCxnSpPr>
        <p:spPr>
          <a:xfrm>
            <a:off x="2555776" y="3863778"/>
            <a:ext cx="0" cy="1200383"/>
          </a:xfrm>
          <a:prstGeom prst="straightConnector1">
            <a:avLst/>
          </a:prstGeom>
          <a:ln w="63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kstiruutu 27"/>
          <p:cNvSpPr txBox="1"/>
          <p:nvPr/>
        </p:nvSpPr>
        <p:spPr>
          <a:xfrm>
            <a:off x="1979464" y="5055126"/>
            <a:ext cx="20099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SEURAKUNTA-TALOUKSILLE</a:t>
            </a:r>
          </a:p>
          <a:p>
            <a:r>
              <a:rPr lang="fi-FI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19,70 €/kunnan jäsen</a:t>
            </a:r>
          </a:p>
        </p:txBody>
      </p:sp>
      <p:cxnSp>
        <p:nvCxnSpPr>
          <p:cNvPr id="29" name="Suora nuoliyhdysviiva 28"/>
          <p:cNvCxnSpPr/>
          <p:nvPr/>
        </p:nvCxnSpPr>
        <p:spPr>
          <a:xfrm>
            <a:off x="6588224" y="3854743"/>
            <a:ext cx="0" cy="1200383"/>
          </a:xfrm>
          <a:prstGeom prst="straightConnector1">
            <a:avLst/>
          </a:prstGeom>
          <a:ln w="63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kstiruutu 29"/>
          <p:cNvSpPr txBox="1"/>
          <p:nvPr/>
        </p:nvSpPr>
        <p:spPr>
          <a:xfrm>
            <a:off x="5868144" y="5064161"/>
            <a:ext cx="26284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RAKENNUSAVUSTUKSET</a:t>
            </a:r>
          </a:p>
          <a:p>
            <a:r>
              <a:rPr lang="fi-FI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SEURAKUNNILLE</a:t>
            </a:r>
          </a:p>
        </p:txBody>
      </p:sp>
      <p:sp>
        <p:nvSpPr>
          <p:cNvPr id="31" name="Tekstiruutu 30"/>
          <p:cNvSpPr txBox="1"/>
          <p:nvPr/>
        </p:nvSpPr>
        <p:spPr>
          <a:xfrm>
            <a:off x="4496750" y="2140185"/>
            <a:ext cx="12241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114 milj.</a:t>
            </a:r>
          </a:p>
        </p:txBody>
      </p:sp>
      <p:sp>
        <p:nvSpPr>
          <p:cNvPr id="2" name="Tekstiruutu 1"/>
          <p:cNvSpPr txBox="1"/>
          <p:nvPr/>
        </p:nvSpPr>
        <p:spPr>
          <a:xfrm>
            <a:off x="1298754" y="351524"/>
            <a:ext cx="65464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VALTIONOSUUS YHTEISKUNNALLISIIN TEHTÄVIIN   </a:t>
            </a:r>
          </a:p>
        </p:txBody>
      </p:sp>
      <p:sp>
        <p:nvSpPr>
          <p:cNvPr id="3" name="Tekstiruutu 2"/>
          <p:cNvSpPr txBox="1"/>
          <p:nvPr/>
        </p:nvSpPr>
        <p:spPr>
          <a:xfrm>
            <a:off x="2617248" y="4285657"/>
            <a:ext cx="10296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107 milj.</a:t>
            </a:r>
          </a:p>
        </p:txBody>
      </p:sp>
      <p:sp>
        <p:nvSpPr>
          <p:cNvPr id="19" name="Tekstiruutu 18"/>
          <p:cNvSpPr txBox="1"/>
          <p:nvPr/>
        </p:nvSpPr>
        <p:spPr>
          <a:xfrm>
            <a:off x="6602738" y="4307614"/>
            <a:ext cx="10296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5 milj.</a:t>
            </a:r>
          </a:p>
        </p:txBody>
      </p:sp>
      <p:sp>
        <p:nvSpPr>
          <p:cNvPr id="4" name="Suorakulmio 3"/>
          <p:cNvSpPr/>
          <p:nvPr/>
        </p:nvSpPr>
        <p:spPr>
          <a:xfrm>
            <a:off x="7654848" y="58004"/>
            <a:ext cx="914400" cy="306900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1100" dirty="0" smtClean="0"/>
              <a:t>Liite 2</a:t>
            </a:r>
            <a:endParaRPr lang="fi-FI" sz="1100" dirty="0"/>
          </a:p>
        </p:txBody>
      </p:sp>
    </p:spTree>
    <p:extLst>
      <p:ext uri="{BB962C8B-B14F-4D97-AF65-F5344CB8AC3E}">
        <p14:creationId xmlns:p14="http://schemas.microsoft.com/office/powerpoint/2010/main" val="256094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>
                <a:latin typeface="Calibri" panose="020F0502020204030204" pitchFamily="34" charset="0"/>
              </a:rPr>
              <a:t>Vaikutukset seurakuntiin (2012 tiedot)</a:t>
            </a:r>
            <a:endParaRPr lang="fi-FI" dirty="0">
              <a:latin typeface="Calibri" panose="020F0502020204030204" pitchFamily="34" charset="0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95287" y="1700672"/>
            <a:ext cx="8353425" cy="4392612"/>
          </a:xfrm>
        </p:spPr>
        <p:txBody>
          <a:bodyPr/>
          <a:lstStyle/>
          <a:p>
            <a:r>
              <a:rPr lang="fi-FI" sz="2800" dirty="0" smtClean="0">
                <a:latin typeface="Calibri" panose="020F0502020204030204" pitchFamily="34" charset="0"/>
              </a:rPr>
              <a:t>Tulonsiirto (</a:t>
            </a:r>
            <a:r>
              <a:rPr lang="fi-FI" sz="2800" dirty="0" err="1" smtClean="0">
                <a:latin typeface="Calibri" panose="020F0502020204030204" pitchFamily="34" charset="0"/>
              </a:rPr>
              <a:t>yv</a:t>
            </a:r>
            <a:r>
              <a:rPr lang="fi-FI" sz="2800" dirty="0" smtClean="0">
                <a:latin typeface="Calibri" panose="020F0502020204030204" pitchFamily="34" charset="0"/>
              </a:rPr>
              <a:t>-osuus -&gt; valtionapu) n. 13 milj. euroa</a:t>
            </a:r>
          </a:p>
          <a:p>
            <a:r>
              <a:rPr lang="fi-FI" sz="2800" dirty="0" smtClean="0">
                <a:latin typeface="Calibri" panose="020F0502020204030204" pitchFamily="34" charset="0"/>
              </a:rPr>
              <a:t>Häviäjiä 62 kpl, voittajia 232 kpl</a:t>
            </a:r>
          </a:p>
          <a:p>
            <a:pPr marL="0" indent="0">
              <a:buNone/>
            </a:pPr>
            <a:endParaRPr lang="fi-FI" sz="2800" dirty="0" smtClean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fi-FI" sz="2800" dirty="0">
              <a:latin typeface="Calibri" panose="020F0502020204030204" pitchFamily="34" charset="0"/>
            </a:endParaRP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fi-FI" dirty="0"/>
          </a:p>
        </p:txBody>
      </p:sp>
      <p:graphicFrame>
        <p:nvGraphicFramePr>
          <p:cNvPr id="7" name="Taulukko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9995534"/>
              </p:ext>
            </p:extLst>
          </p:nvPr>
        </p:nvGraphicFramePr>
        <p:xfrm>
          <a:off x="539550" y="2852936"/>
          <a:ext cx="8136906" cy="33843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6151"/>
                <a:gridCol w="1356151"/>
                <a:gridCol w="1356151"/>
                <a:gridCol w="1356151"/>
                <a:gridCol w="1356151"/>
                <a:gridCol w="1356151"/>
              </a:tblGrid>
              <a:tr h="564063">
                <a:tc>
                  <a:txBody>
                    <a:bodyPr/>
                    <a:lstStyle/>
                    <a:p>
                      <a:pPr algn="ctr"/>
                      <a:r>
                        <a:rPr lang="fi-FI" sz="1600" dirty="0" smtClean="0">
                          <a:latin typeface="Calibri" panose="020F0502020204030204" pitchFamily="34" charset="0"/>
                        </a:rPr>
                        <a:t>Häviäjä</a:t>
                      </a:r>
                      <a:endParaRPr lang="fi-FI" sz="16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600" dirty="0" smtClean="0">
                          <a:latin typeface="Calibri" panose="020F0502020204030204" pitchFamily="34" charset="0"/>
                        </a:rPr>
                        <a:t>Euroa</a:t>
                      </a:r>
                      <a:endParaRPr lang="fi-FI" sz="16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600" dirty="0" smtClean="0">
                          <a:latin typeface="Calibri" panose="020F0502020204030204" pitchFamily="34" charset="0"/>
                        </a:rPr>
                        <a:t>%-muutos</a:t>
                      </a:r>
                      <a:endParaRPr lang="fi-FI" sz="16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600" dirty="0" smtClean="0">
                          <a:latin typeface="Calibri" panose="020F0502020204030204" pitchFamily="34" charset="0"/>
                        </a:rPr>
                        <a:t>Voittaja</a:t>
                      </a:r>
                      <a:endParaRPr lang="fi-FI" sz="16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600" dirty="0" smtClean="0">
                          <a:latin typeface="Calibri" panose="020F0502020204030204" pitchFamily="34" charset="0"/>
                        </a:rPr>
                        <a:t>Euroa</a:t>
                      </a:r>
                      <a:endParaRPr lang="fi-FI" sz="16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600" dirty="0" smtClean="0">
                          <a:latin typeface="Calibri" panose="020F0502020204030204" pitchFamily="34" charset="0"/>
                        </a:rPr>
                        <a:t>%-muutos</a:t>
                      </a:r>
                      <a:endParaRPr lang="fi-FI" sz="16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564063">
                <a:tc>
                  <a:txBody>
                    <a:bodyPr/>
                    <a:lstStyle/>
                    <a:p>
                      <a:pPr algn="ctr"/>
                      <a:r>
                        <a:rPr lang="fi-FI" sz="1600" dirty="0" smtClean="0">
                          <a:latin typeface="Calibri" panose="020F0502020204030204" pitchFamily="34" charset="0"/>
                        </a:rPr>
                        <a:t>Helsinki</a:t>
                      </a:r>
                      <a:endParaRPr lang="fi-FI" sz="16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600" dirty="0" smtClean="0">
                          <a:latin typeface="Calibri" panose="020F0502020204030204" pitchFamily="34" charset="0"/>
                        </a:rPr>
                        <a:t>- 6.068.000</a:t>
                      </a:r>
                      <a:endParaRPr lang="fi-FI" sz="16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600" dirty="0" smtClean="0">
                          <a:latin typeface="Calibri" panose="020F0502020204030204" pitchFamily="34" charset="0"/>
                        </a:rPr>
                        <a:t>- 50 %</a:t>
                      </a:r>
                      <a:endParaRPr lang="fi-FI" sz="16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600" dirty="0" smtClean="0">
                          <a:latin typeface="Calibri" panose="020F0502020204030204" pitchFamily="34" charset="0"/>
                        </a:rPr>
                        <a:t>Oulu</a:t>
                      </a:r>
                      <a:endParaRPr lang="fi-FI" sz="16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600" dirty="0" smtClean="0">
                          <a:latin typeface="Calibri" panose="020F0502020204030204" pitchFamily="34" charset="0"/>
                        </a:rPr>
                        <a:t>722.000</a:t>
                      </a:r>
                      <a:endParaRPr lang="fi-FI" sz="16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600" dirty="0" smtClean="0">
                          <a:latin typeface="Calibri" panose="020F0502020204030204" pitchFamily="34" charset="0"/>
                        </a:rPr>
                        <a:t>+ 54 %</a:t>
                      </a:r>
                      <a:endParaRPr lang="fi-FI" sz="16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564063">
                <a:tc>
                  <a:txBody>
                    <a:bodyPr/>
                    <a:lstStyle/>
                    <a:p>
                      <a:pPr algn="ctr"/>
                      <a:r>
                        <a:rPr lang="fi-FI" sz="1600" dirty="0" smtClean="0">
                          <a:latin typeface="Calibri" panose="020F0502020204030204" pitchFamily="34" charset="0"/>
                        </a:rPr>
                        <a:t>Espoo</a:t>
                      </a:r>
                      <a:endParaRPr lang="fi-FI" sz="16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600" dirty="0" smtClean="0">
                          <a:latin typeface="Calibri" panose="020F0502020204030204" pitchFamily="34" charset="0"/>
                        </a:rPr>
                        <a:t>-</a:t>
                      </a:r>
                      <a:r>
                        <a:rPr lang="fi-FI" sz="1600" baseline="0" dirty="0" smtClean="0">
                          <a:latin typeface="Calibri" panose="020F0502020204030204" pitchFamily="34" charset="0"/>
                        </a:rPr>
                        <a:t> 2.680.000</a:t>
                      </a:r>
                      <a:endParaRPr lang="fi-FI" sz="16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600" dirty="0" smtClean="0">
                          <a:latin typeface="Calibri" panose="020F0502020204030204" pitchFamily="34" charset="0"/>
                        </a:rPr>
                        <a:t>- 58</a:t>
                      </a:r>
                      <a:r>
                        <a:rPr lang="fi-FI" sz="1600" baseline="0" dirty="0" smtClean="0">
                          <a:latin typeface="Calibri" panose="020F0502020204030204" pitchFamily="34" charset="0"/>
                        </a:rPr>
                        <a:t> %</a:t>
                      </a:r>
                      <a:endParaRPr lang="fi-FI" sz="16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600" dirty="0" smtClean="0">
                          <a:latin typeface="Calibri" panose="020F0502020204030204" pitchFamily="34" charset="0"/>
                        </a:rPr>
                        <a:t>Jyväskylä</a:t>
                      </a:r>
                      <a:endParaRPr lang="fi-FI" sz="16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600" dirty="0" smtClean="0">
                          <a:latin typeface="Calibri" panose="020F0502020204030204" pitchFamily="34" charset="0"/>
                        </a:rPr>
                        <a:t>561.000</a:t>
                      </a:r>
                      <a:endParaRPr lang="fi-FI" sz="16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600" dirty="0" smtClean="0">
                          <a:latin typeface="Calibri" panose="020F0502020204030204" pitchFamily="34" charset="0"/>
                        </a:rPr>
                        <a:t>+ 55 %</a:t>
                      </a:r>
                      <a:endParaRPr lang="fi-FI" sz="16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564063">
                <a:tc>
                  <a:txBody>
                    <a:bodyPr/>
                    <a:lstStyle/>
                    <a:p>
                      <a:pPr algn="ctr"/>
                      <a:r>
                        <a:rPr lang="fi-FI" sz="1600" dirty="0" smtClean="0">
                          <a:latin typeface="Calibri" panose="020F0502020204030204" pitchFamily="34" charset="0"/>
                        </a:rPr>
                        <a:t>Turku</a:t>
                      </a:r>
                      <a:endParaRPr lang="fi-FI" sz="16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600" dirty="0" smtClean="0">
                          <a:latin typeface="Calibri" panose="020F0502020204030204" pitchFamily="34" charset="0"/>
                        </a:rPr>
                        <a:t>- 1.335.000</a:t>
                      </a:r>
                      <a:endParaRPr lang="fi-FI" sz="16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600" dirty="0" smtClean="0">
                          <a:latin typeface="Calibri" panose="020F0502020204030204" pitchFamily="34" charset="0"/>
                        </a:rPr>
                        <a:t>- 36 %</a:t>
                      </a:r>
                      <a:endParaRPr lang="fi-FI" sz="16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600" dirty="0" smtClean="0">
                          <a:latin typeface="Calibri" panose="020F0502020204030204" pitchFamily="34" charset="0"/>
                        </a:rPr>
                        <a:t>Kuopio</a:t>
                      </a:r>
                      <a:endParaRPr lang="fi-FI" sz="16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600" dirty="0" smtClean="0">
                          <a:latin typeface="Calibri" panose="020F0502020204030204" pitchFamily="34" charset="0"/>
                        </a:rPr>
                        <a:t>374.000</a:t>
                      </a:r>
                      <a:endParaRPr lang="fi-FI" sz="16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600" dirty="0" smtClean="0">
                          <a:latin typeface="Calibri" panose="020F0502020204030204" pitchFamily="34" charset="0"/>
                        </a:rPr>
                        <a:t>+ 39 %</a:t>
                      </a:r>
                      <a:endParaRPr lang="fi-FI" sz="16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564063">
                <a:tc>
                  <a:txBody>
                    <a:bodyPr/>
                    <a:lstStyle/>
                    <a:p>
                      <a:pPr algn="ctr"/>
                      <a:r>
                        <a:rPr lang="fi-FI" sz="1600" dirty="0" smtClean="0">
                          <a:latin typeface="Calibri" panose="020F0502020204030204" pitchFamily="34" charset="0"/>
                        </a:rPr>
                        <a:t>Vaasa</a:t>
                      </a:r>
                      <a:endParaRPr lang="fi-FI" sz="16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600" dirty="0" smtClean="0">
                          <a:latin typeface="Calibri" panose="020F0502020204030204" pitchFamily="34" charset="0"/>
                        </a:rPr>
                        <a:t>-</a:t>
                      </a:r>
                      <a:r>
                        <a:rPr lang="fi-FI" sz="1600" baseline="0" dirty="0" smtClean="0">
                          <a:latin typeface="Calibri" panose="020F0502020204030204" pitchFamily="34" charset="0"/>
                        </a:rPr>
                        <a:t> 1.247.000</a:t>
                      </a:r>
                      <a:endParaRPr lang="fi-FI" sz="16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600" dirty="0" smtClean="0">
                          <a:latin typeface="Calibri" panose="020F0502020204030204" pitchFamily="34" charset="0"/>
                        </a:rPr>
                        <a:t>- 65 %</a:t>
                      </a:r>
                      <a:endParaRPr lang="fi-FI" sz="16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600" dirty="0" smtClean="0">
                          <a:latin typeface="Calibri" panose="020F0502020204030204" pitchFamily="34" charset="0"/>
                        </a:rPr>
                        <a:t>Rovaniemi</a:t>
                      </a:r>
                      <a:endParaRPr lang="fi-FI" sz="16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600" dirty="0" smtClean="0">
                          <a:latin typeface="Calibri" panose="020F0502020204030204" pitchFamily="34" charset="0"/>
                        </a:rPr>
                        <a:t>286.000</a:t>
                      </a:r>
                      <a:endParaRPr lang="fi-FI" sz="16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600" dirty="0" smtClean="0">
                          <a:latin typeface="Calibri" panose="020F0502020204030204" pitchFamily="34" charset="0"/>
                        </a:rPr>
                        <a:t>+</a:t>
                      </a:r>
                      <a:r>
                        <a:rPr lang="fi-FI" sz="1600" baseline="0" dirty="0" smtClean="0">
                          <a:latin typeface="Calibri" panose="020F0502020204030204" pitchFamily="34" charset="0"/>
                        </a:rPr>
                        <a:t> 73 %</a:t>
                      </a:r>
                      <a:endParaRPr lang="fi-FI" sz="16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564063">
                <a:tc>
                  <a:txBody>
                    <a:bodyPr/>
                    <a:lstStyle/>
                    <a:p>
                      <a:pPr algn="ctr"/>
                      <a:r>
                        <a:rPr lang="fi-FI" sz="1600" dirty="0" smtClean="0">
                          <a:latin typeface="Calibri" panose="020F0502020204030204" pitchFamily="34" charset="0"/>
                        </a:rPr>
                        <a:t>Vantaa</a:t>
                      </a:r>
                      <a:endParaRPr lang="fi-FI" sz="16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600" dirty="0" smtClean="0">
                          <a:latin typeface="Calibri" panose="020F0502020204030204" pitchFamily="34" charset="0"/>
                        </a:rPr>
                        <a:t>- 506.000</a:t>
                      </a:r>
                      <a:endParaRPr lang="fi-FI" sz="16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600" dirty="0" smtClean="0">
                          <a:latin typeface="Calibri" panose="020F0502020204030204" pitchFamily="34" charset="0"/>
                        </a:rPr>
                        <a:t>- 19 %</a:t>
                      </a:r>
                      <a:endParaRPr lang="fi-FI" sz="16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600" dirty="0" smtClean="0">
                          <a:latin typeface="Calibri" panose="020F0502020204030204" pitchFamily="34" charset="0"/>
                        </a:rPr>
                        <a:t>Järvenpää</a:t>
                      </a:r>
                      <a:endParaRPr lang="fi-FI" sz="16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600" dirty="0" smtClean="0">
                          <a:latin typeface="Calibri" panose="020F0502020204030204" pitchFamily="34" charset="0"/>
                        </a:rPr>
                        <a:t>227.000</a:t>
                      </a:r>
                      <a:endParaRPr lang="fi-FI" sz="16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600" dirty="0" smtClean="0">
                          <a:latin typeface="Calibri" panose="020F0502020204030204" pitchFamily="34" charset="0"/>
                        </a:rPr>
                        <a:t>+ 132</a:t>
                      </a:r>
                      <a:r>
                        <a:rPr lang="fi-FI" sz="1600" baseline="0" dirty="0" smtClean="0">
                          <a:latin typeface="Calibri" panose="020F0502020204030204" pitchFamily="34" charset="0"/>
                        </a:rPr>
                        <a:t> %</a:t>
                      </a:r>
                      <a:endParaRPr lang="fi-FI" sz="16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5065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irkkohallitus_malli">
  <a:themeElements>
    <a:clrScheme name="Mukautettu 5">
      <a:dk1>
        <a:srgbClr val="000000"/>
      </a:dk1>
      <a:lt1>
        <a:sysClr val="window" lastClr="FFFFFF"/>
      </a:lt1>
      <a:dk2>
        <a:srgbClr val="5A2181"/>
      </a:dk2>
      <a:lt2>
        <a:srgbClr val="FFD600"/>
      </a:lt2>
      <a:accent1>
        <a:srgbClr val="B146A2"/>
      </a:accent1>
      <a:accent2>
        <a:srgbClr val="5A2181"/>
      </a:accent2>
      <a:accent3>
        <a:srgbClr val="0085CF"/>
      </a:accent3>
      <a:accent4>
        <a:srgbClr val="81AE38"/>
      </a:accent4>
      <a:accent5>
        <a:srgbClr val="00AF4C"/>
      </a:accent5>
      <a:accent6>
        <a:srgbClr val="FF5800"/>
      </a:accent6>
      <a:hlink>
        <a:srgbClr val="BD32BA"/>
      </a:hlink>
      <a:folHlink>
        <a:srgbClr val="5A2181"/>
      </a:folHlink>
    </a:clrScheme>
    <a:fontScheme name="Kirkkohallitus">
      <a:majorFont>
        <a:latin typeface="Martti"/>
        <a:ea typeface=""/>
        <a:cs typeface=""/>
      </a:majorFont>
      <a:minorFont>
        <a:latin typeface="Martt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635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dirty="0" err="1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Kirkkohallitus">
      <a:dk1>
        <a:srgbClr val="000000"/>
      </a:dk1>
      <a:lt1>
        <a:sysClr val="window" lastClr="FFFFFF"/>
      </a:lt1>
      <a:dk2>
        <a:srgbClr val="5A2181"/>
      </a:dk2>
      <a:lt2>
        <a:srgbClr val="FFD600"/>
      </a:lt2>
      <a:accent1>
        <a:srgbClr val="BD32BA"/>
      </a:accent1>
      <a:accent2>
        <a:srgbClr val="5A2181"/>
      </a:accent2>
      <a:accent3>
        <a:srgbClr val="0085CF"/>
      </a:accent3>
      <a:accent4>
        <a:srgbClr val="81AE38"/>
      </a:accent4>
      <a:accent5>
        <a:srgbClr val="00AF4C"/>
      </a:accent5>
      <a:accent6>
        <a:srgbClr val="FF5800"/>
      </a:accent6>
      <a:hlink>
        <a:srgbClr val="BD32BA"/>
      </a:hlink>
      <a:folHlink>
        <a:srgbClr val="5A2181"/>
      </a:folHlink>
    </a:clrScheme>
    <a:fontScheme name="Kirkkohallitus">
      <a:majorFont>
        <a:latin typeface="Martti"/>
        <a:ea typeface=""/>
        <a:cs typeface=""/>
      </a:majorFont>
      <a:minorFont>
        <a:latin typeface="Martt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Kirkkohallitus">
      <a:dk1>
        <a:srgbClr val="000000"/>
      </a:dk1>
      <a:lt1>
        <a:sysClr val="window" lastClr="FFFFFF"/>
      </a:lt1>
      <a:dk2>
        <a:srgbClr val="5A2181"/>
      </a:dk2>
      <a:lt2>
        <a:srgbClr val="FFD600"/>
      </a:lt2>
      <a:accent1>
        <a:srgbClr val="BD32BA"/>
      </a:accent1>
      <a:accent2>
        <a:srgbClr val="5A2181"/>
      </a:accent2>
      <a:accent3>
        <a:srgbClr val="0085CF"/>
      </a:accent3>
      <a:accent4>
        <a:srgbClr val="81AE38"/>
      </a:accent4>
      <a:accent5>
        <a:srgbClr val="00AF4C"/>
      </a:accent5>
      <a:accent6>
        <a:srgbClr val="FF5800"/>
      </a:accent6>
      <a:hlink>
        <a:srgbClr val="BD32BA"/>
      </a:hlink>
      <a:folHlink>
        <a:srgbClr val="5A2181"/>
      </a:folHlink>
    </a:clrScheme>
    <a:fontScheme name="Kirkkohallitus">
      <a:majorFont>
        <a:latin typeface="Martti"/>
        <a:ea typeface=""/>
        <a:cs typeface=""/>
      </a:majorFont>
      <a:minorFont>
        <a:latin typeface="Martt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kirkkohallitus_malli</Template>
  <TotalTime>83</TotalTime>
  <Words>132</Words>
  <Application>Microsoft Office PowerPoint</Application>
  <PresentationFormat>Näytössä katseltava diaesitys (4:3)</PresentationFormat>
  <Paragraphs>60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6" baseType="lpstr">
      <vt:lpstr>Arial</vt:lpstr>
      <vt:lpstr>Calibri</vt:lpstr>
      <vt:lpstr>Martti</vt:lpstr>
      <vt:lpstr>kirkkohallitus_malli</vt:lpstr>
      <vt:lpstr>PowerPoint-esitys</vt:lpstr>
      <vt:lpstr>Vaikutukset seurakuntiin (2012 tiedot)</vt:lpstr>
    </vt:vector>
  </TitlesOfParts>
  <Manager>Kirkkohallitus</Manager>
  <Company>Kirkkohallitus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Esityksen otsikko</dc:title>
  <dc:creator>Nikkilä Seija</dc:creator>
  <cp:lastModifiedBy>Aarnio-Jääskeläinen Liisa (Kirkkohallitus)</cp:lastModifiedBy>
  <cp:revision>15</cp:revision>
  <cp:lastPrinted>2014-02-14T11:23:25Z</cp:lastPrinted>
  <dcterms:created xsi:type="dcterms:W3CDTF">2012-11-21T10:59:39Z</dcterms:created>
  <dcterms:modified xsi:type="dcterms:W3CDTF">2014-04-01T13:14:10Z</dcterms:modified>
</cp:coreProperties>
</file>